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18288000" cy="10287000"/>
  <p:notesSz cx="6858000" cy="9144000"/>
  <p:embeddedFontLst>
    <p:embeddedFont>
      <p:font typeface="Gotham Bold" charset="1" panose="00000000000000000000"/>
      <p:regular r:id="rId31"/>
    </p:embeddedFont>
    <p:embeddedFont>
      <p:font typeface="윤고딕 Bold" charset="1" panose="020B0803000000000000"/>
      <p:regular r:id="rId32"/>
    </p:embeddedFont>
    <p:embeddedFont>
      <p:font typeface="윤고딕 Semi-Bold" charset="1" panose="020B0603000000000000"/>
      <p:regular r:id="rId33"/>
    </p:embeddedFont>
    <p:embeddedFont>
      <p:font typeface="Inter Bold" charset="1" panose="020B0802030000000004"/>
      <p:regular r:id="rId34"/>
    </p:embeddedFont>
    <p:embeddedFont>
      <p:font typeface="Inter" charset="1" panose="020B0502030000000004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https://school.programmers.co.kr/learn/courses/30/lessons/43238?language=python3" TargetMode="External" Type="http://schemas.openxmlformats.org/officeDocument/2006/relationships/hyperlink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https://happy-obok.tistory.com/10" TargetMode="External" Type="http://schemas.openxmlformats.org/officeDocument/2006/relationships/hyperlink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4420057"/>
            <a:ext cx="10378673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765373" y="4574849"/>
            <a:ext cx="2873053" cy="3935139"/>
            <a:chOff x="0" y="0"/>
            <a:chExt cx="756689" cy="10364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56689" cy="1036415"/>
            </a:xfrm>
            <a:custGeom>
              <a:avLst/>
              <a:gdLst/>
              <a:ahLst/>
              <a:cxnLst/>
              <a:rect r="r" b="b" t="t" l="l"/>
              <a:pathLst>
                <a:path h="1036415" w="756689">
                  <a:moveTo>
                    <a:pt x="0" y="0"/>
                  </a:moveTo>
                  <a:lnTo>
                    <a:pt x="756689" y="0"/>
                  </a:lnTo>
                  <a:lnTo>
                    <a:pt x="756689" y="1036415"/>
                  </a:lnTo>
                  <a:lnTo>
                    <a:pt x="0" y="1036415"/>
                  </a:lnTo>
                  <a:close/>
                </a:path>
              </a:pathLst>
            </a:custGeom>
            <a:solidFill>
              <a:srgbClr val="9DA6A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756689" cy="10745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5201900" y="7200900"/>
            <a:ext cx="3086100" cy="30861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2219492"/>
            <a:ext cx="10378673" cy="1863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47"/>
              </a:lnSpc>
            </a:pPr>
            <a:r>
              <a:rPr lang="en-US" sz="10890" spc="-261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Binary Search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0208" y="1217281"/>
            <a:ext cx="9151837" cy="1079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84"/>
              </a:lnSpc>
            </a:pPr>
            <a:r>
              <a:rPr lang="en-US" sz="5988" spc="-143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BABO 5th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0208" y="4667707"/>
            <a:ext cx="9151837" cy="648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1"/>
              </a:lnSpc>
            </a:pPr>
            <a:r>
              <a:rPr lang="en-US" sz="3736" spc="-89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Data Structure &amp; Algorithm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39147" y="8790355"/>
            <a:ext cx="5405092" cy="487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7"/>
              </a:lnSpc>
              <a:spcBef>
                <a:spcPct val="0"/>
              </a:spcBef>
            </a:pPr>
            <a:r>
              <a:rPr lang="en-US" sz="2776" spc="-186">
                <a:solidFill>
                  <a:srgbClr val="373737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BOAZ 분석 23기 심현석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28700" y="8914723"/>
            <a:ext cx="276360" cy="27636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이진 탐색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173170" y="3979736"/>
          <a:ext cx="15640365" cy="1019175"/>
        </p:xfrm>
        <a:graphic>
          <a:graphicData uri="http://schemas.openxmlformats.org/drawingml/2006/table">
            <a:tbl>
              <a:tblPr/>
              <a:tblGrid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0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1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2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3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4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5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6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7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8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9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</a:tr>
            </a:tbl>
          </a:graphicData>
        </a:graphic>
      </p:graphicFrame>
      <p:grpSp>
        <p:nvGrpSpPr>
          <p:cNvPr name="Group 7" id="7"/>
          <p:cNvGrpSpPr/>
          <p:nvPr/>
        </p:nvGrpSpPr>
        <p:grpSpPr>
          <a:xfrm rot="0">
            <a:off x="1028700" y="3086630"/>
            <a:ext cx="1970366" cy="607356"/>
            <a:chOff x="0" y="0"/>
            <a:chExt cx="518944" cy="1599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18944" cy="159962"/>
            </a:xfrm>
            <a:custGeom>
              <a:avLst/>
              <a:gdLst/>
              <a:ahLst/>
              <a:cxnLst/>
              <a:rect r="r" b="b" t="t" l="l"/>
              <a:pathLst>
                <a:path h="159962" w="518944">
                  <a:moveTo>
                    <a:pt x="79981" y="0"/>
                  </a:moveTo>
                  <a:lnTo>
                    <a:pt x="438963" y="0"/>
                  </a:lnTo>
                  <a:cubicBezTo>
                    <a:pt x="460175" y="0"/>
                    <a:pt x="480519" y="8427"/>
                    <a:pt x="495518" y="23426"/>
                  </a:cubicBezTo>
                  <a:cubicBezTo>
                    <a:pt x="510518" y="38425"/>
                    <a:pt x="518944" y="58769"/>
                    <a:pt x="518944" y="79981"/>
                  </a:cubicBezTo>
                  <a:lnTo>
                    <a:pt x="518944" y="79981"/>
                  </a:lnTo>
                  <a:cubicBezTo>
                    <a:pt x="518944" y="101193"/>
                    <a:pt x="510518" y="121537"/>
                    <a:pt x="495518" y="136536"/>
                  </a:cubicBezTo>
                  <a:cubicBezTo>
                    <a:pt x="480519" y="151535"/>
                    <a:pt x="460175" y="159962"/>
                    <a:pt x="438963" y="159962"/>
                  </a:cubicBezTo>
                  <a:lnTo>
                    <a:pt x="79981" y="159962"/>
                  </a:lnTo>
                  <a:cubicBezTo>
                    <a:pt x="58769" y="159962"/>
                    <a:pt x="38425" y="151535"/>
                    <a:pt x="23426" y="136536"/>
                  </a:cubicBezTo>
                  <a:cubicBezTo>
                    <a:pt x="8427" y="121537"/>
                    <a:pt x="0" y="101193"/>
                    <a:pt x="0" y="79981"/>
                  </a:cubicBezTo>
                  <a:lnTo>
                    <a:pt x="0" y="79981"/>
                  </a:lnTo>
                  <a:cubicBezTo>
                    <a:pt x="0" y="58769"/>
                    <a:pt x="8427" y="38425"/>
                    <a:pt x="23426" y="23426"/>
                  </a:cubicBezTo>
                  <a:cubicBezTo>
                    <a:pt x="38425" y="8427"/>
                    <a:pt x="58769" y="0"/>
                    <a:pt x="79981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18944" cy="198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01745" y="3037615"/>
            <a:ext cx="15640365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Mission</a:t>
            </a: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아래 리스트에서 숫자 2를 찾으시오.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636135" y="5198936"/>
            <a:ext cx="717396" cy="980022"/>
            <a:chOff x="0" y="0"/>
            <a:chExt cx="927550" cy="126710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27550" cy="1267109"/>
            </a:xfrm>
            <a:custGeom>
              <a:avLst/>
              <a:gdLst/>
              <a:ahLst/>
              <a:cxnLst/>
              <a:rect r="r" b="b" t="t" l="l"/>
              <a:pathLst>
                <a:path h="126710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267109"/>
                  </a:lnTo>
                  <a:lnTo>
                    <a:pt x="724350" y="126710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203200" y="63500"/>
              <a:ext cx="521150" cy="1203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193369" y="5198936"/>
            <a:ext cx="717396" cy="980022"/>
            <a:chOff x="0" y="0"/>
            <a:chExt cx="927550" cy="126710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27550" cy="1267109"/>
            </a:xfrm>
            <a:custGeom>
              <a:avLst/>
              <a:gdLst/>
              <a:ahLst/>
              <a:cxnLst/>
              <a:rect r="r" b="b" t="t" l="l"/>
              <a:pathLst>
                <a:path h="126710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267109"/>
                  </a:lnTo>
                  <a:lnTo>
                    <a:pt x="724350" y="126710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203200" y="63500"/>
              <a:ext cx="521150" cy="1203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298519" y="5198936"/>
            <a:ext cx="717396" cy="980022"/>
            <a:chOff x="0" y="0"/>
            <a:chExt cx="927550" cy="126710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27550" cy="1267109"/>
            </a:xfrm>
            <a:custGeom>
              <a:avLst/>
              <a:gdLst/>
              <a:ahLst/>
              <a:cxnLst/>
              <a:rect r="r" b="b" t="t" l="l"/>
              <a:pathLst>
                <a:path h="126710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267109"/>
                  </a:lnTo>
                  <a:lnTo>
                    <a:pt x="724350" y="126710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203200" y="63500"/>
              <a:ext cx="521150" cy="1203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22347" y="6302783"/>
            <a:ext cx="1827575" cy="62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3"/>
              </a:lnSpc>
            </a:pPr>
            <a:r>
              <a:rPr lang="en-US" b="true" sz="3276" spc="-131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시작점[0]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07560" y="6302783"/>
            <a:ext cx="4483022" cy="1182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3"/>
              </a:lnSpc>
            </a:pPr>
            <a:r>
              <a:rPr lang="en-US" b="true" sz="3276" spc="-131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중간점[1]</a:t>
            </a:r>
          </a:p>
          <a:p>
            <a:pPr algn="ctr">
              <a:lnSpc>
                <a:spcPts val="4283"/>
              </a:lnSpc>
            </a:pPr>
            <a:r>
              <a:rPr lang="en-US" b="true" sz="2676" spc="-107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(소숫점 이하는 버림 처리)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743429" y="6321833"/>
            <a:ext cx="1827575" cy="62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3"/>
              </a:lnSpc>
            </a:pPr>
            <a:r>
              <a:rPr lang="en-US" b="true" sz="3276" spc="-131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끝점[3]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707298" y="7827954"/>
            <a:ext cx="16854261" cy="1921269"/>
            <a:chOff x="0" y="0"/>
            <a:chExt cx="4438982" cy="50601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438982" cy="506013"/>
            </a:xfrm>
            <a:custGeom>
              <a:avLst/>
              <a:gdLst/>
              <a:ahLst/>
              <a:cxnLst/>
              <a:rect r="r" b="b" t="t" l="l"/>
              <a:pathLst>
                <a:path h="506013" w="4438982">
                  <a:moveTo>
                    <a:pt x="9187" y="0"/>
                  </a:moveTo>
                  <a:lnTo>
                    <a:pt x="4429795" y="0"/>
                  </a:lnTo>
                  <a:cubicBezTo>
                    <a:pt x="4434869" y="0"/>
                    <a:pt x="4438982" y="4113"/>
                    <a:pt x="4438982" y="9187"/>
                  </a:cubicBezTo>
                  <a:lnTo>
                    <a:pt x="4438982" y="496826"/>
                  </a:lnTo>
                  <a:cubicBezTo>
                    <a:pt x="4438982" y="499263"/>
                    <a:pt x="4438014" y="501600"/>
                    <a:pt x="4436291" y="503323"/>
                  </a:cubicBezTo>
                  <a:cubicBezTo>
                    <a:pt x="4434568" y="505045"/>
                    <a:pt x="4432232" y="506013"/>
                    <a:pt x="4429795" y="506013"/>
                  </a:cubicBezTo>
                  <a:lnTo>
                    <a:pt x="9187" y="506013"/>
                  </a:lnTo>
                  <a:cubicBezTo>
                    <a:pt x="6750" y="506013"/>
                    <a:pt x="4414" y="505045"/>
                    <a:pt x="2691" y="503323"/>
                  </a:cubicBezTo>
                  <a:cubicBezTo>
                    <a:pt x="968" y="501600"/>
                    <a:pt x="0" y="499263"/>
                    <a:pt x="0" y="496826"/>
                  </a:cubicBezTo>
                  <a:lnTo>
                    <a:pt x="0" y="9187"/>
                  </a:lnTo>
                  <a:cubicBezTo>
                    <a:pt x="0" y="6750"/>
                    <a:pt x="968" y="4414"/>
                    <a:pt x="2691" y="2691"/>
                  </a:cubicBezTo>
                  <a:cubicBezTo>
                    <a:pt x="4414" y="968"/>
                    <a:pt x="6750" y="0"/>
                    <a:pt x="9187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4438982" cy="544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36321" y="8104179"/>
            <a:ext cx="15528792" cy="1281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3"/>
              </a:lnSpc>
            </a:pPr>
            <a:r>
              <a:rPr lang="en-US" sz="3276" spc="-131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Step 2.  중간점의 데이터 1과 찾으려는 숫자 2를 비교한다. </a:t>
            </a:r>
            <a:r>
              <a:rPr lang="en-US" sz="3276" spc="-131" b="true">
                <a:solidFill>
                  <a:srgbClr val="FFBD59"/>
                </a:solidFill>
                <a:latin typeface="Gotham Bold"/>
                <a:ea typeface="Gotham Bold"/>
                <a:cs typeface="Gotham Bold"/>
                <a:sym typeface="Gotham Bold"/>
              </a:rPr>
              <a:t>중간점의 데이터 1이 더 작으므로</a:t>
            </a:r>
          </a:p>
          <a:p>
            <a:pPr algn="l">
              <a:lnSpc>
                <a:spcPts val="5243"/>
              </a:lnSpc>
            </a:pPr>
            <a:r>
              <a:rPr lang="en-US" sz="3276" spc="-131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              중간점 이전의 값들은 확인할 필요가 없다. </a:t>
            </a:r>
            <a:r>
              <a:rPr lang="en-US" sz="3276" spc="-131" b="true">
                <a:solidFill>
                  <a:srgbClr val="FFBD59"/>
                </a:solidFill>
                <a:latin typeface="Gotham Bold"/>
                <a:ea typeface="Gotham Bold"/>
                <a:cs typeface="Gotham Bold"/>
                <a:sym typeface="Gotham Bold"/>
              </a:rPr>
              <a:t>시작점을 [1]에서 [2]로 옮긴다.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이진 탐색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173170" y="3979736"/>
          <a:ext cx="15640365" cy="1019175"/>
        </p:xfrm>
        <a:graphic>
          <a:graphicData uri="http://schemas.openxmlformats.org/drawingml/2006/table">
            <a:tbl>
              <a:tblPr/>
              <a:tblGrid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0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1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2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3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4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5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6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7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8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9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CBC7"/>
                    </a:solidFill>
                  </a:tcPr>
                </a:tc>
              </a:tr>
            </a:tbl>
          </a:graphicData>
        </a:graphic>
      </p:graphicFrame>
      <p:grpSp>
        <p:nvGrpSpPr>
          <p:cNvPr name="Group 7" id="7"/>
          <p:cNvGrpSpPr/>
          <p:nvPr/>
        </p:nvGrpSpPr>
        <p:grpSpPr>
          <a:xfrm rot="0">
            <a:off x="1028700" y="3086630"/>
            <a:ext cx="1970366" cy="607356"/>
            <a:chOff x="0" y="0"/>
            <a:chExt cx="518944" cy="1599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18944" cy="159962"/>
            </a:xfrm>
            <a:custGeom>
              <a:avLst/>
              <a:gdLst/>
              <a:ahLst/>
              <a:cxnLst/>
              <a:rect r="r" b="b" t="t" l="l"/>
              <a:pathLst>
                <a:path h="159962" w="518944">
                  <a:moveTo>
                    <a:pt x="79981" y="0"/>
                  </a:moveTo>
                  <a:lnTo>
                    <a:pt x="438963" y="0"/>
                  </a:lnTo>
                  <a:cubicBezTo>
                    <a:pt x="460175" y="0"/>
                    <a:pt x="480519" y="8427"/>
                    <a:pt x="495518" y="23426"/>
                  </a:cubicBezTo>
                  <a:cubicBezTo>
                    <a:pt x="510518" y="38425"/>
                    <a:pt x="518944" y="58769"/>
                    <a:pt x="518944" y="79981"/>
                  </a:cubicBezTo>
                  <a:lnTo>
                    <a:pt x="518944" y="79981"/>
                  </a:lnTo>
                  <a:cubicBezTo>
                    <a:pt x="518944" y="101193"/>
                    <a:pt x="510518" y="121537"/>
                    <a:pt x="495518" y="136536"/>
                  </a:cubicBezTo>
                  <a:cubicBezTo>
                    <a:pt x="480519" y="151535"/>
                    <a:pt x="460175" y="159962"/>
                    <a:pt x="438963" y="159962"/>
                  </a:cubicBezTo>
                  <a:lnTo>
                    <a:pt x="79981" y="159962"/>
                  </a:lnTo>
                  <a:cubicBezTo>
                    <a:pt x="58769" y="159962"/>
                    <a:pt x="38425" y="151535"/>
                    <a:pt x="23426" y="136536"/>
                  </a:cubicBezTo>
                  <a:cubicBezTo>
                    <a:pt x="8427" y="121537"/>
                    <a:pt x="0" y="101193"/>
                    <a:pt x="0" y="79981"/>
                  </a:cubicBezTo>
                  <a:lnTo>
                    <a:pt x="0" y="79981"/>
                  </a:lnTo>
                  <a:cubicBezTo>
                    <a:pt x="0" y="58769"/>
                    <a:pt x="8427" y="38425"/>
                    <a:pt x="23426" y="23426"/>
                  </a:cubicBezTo>
                  <a:cubicBezTo>
                    <a:pt x="38425" y="8427"/>
                    <a:pt x="58769" y="0"/>
                    <a:pt x="79981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18944" cy="198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01745" y="3037615"/>
            <a:ext cx="15640365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Mission</a:t>
            </a: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아래 리스트에서 숫자 2를 찾으시오.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4793569" y="5198936"/>
            <a:ext cx="717396" cy="980022"/>
            <a:chOff x="0" y="0"/>
            <a:chExt cx="927550" cy="126710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27550" cy="1267109"/>
            </a:xfrm>
            <a:custGeom>
              <a:avLst/>
              <a:gdLst/>
              <a:ahLst/>
              <a:cxnLst/>
              <a:rect r="r" b="b" t="t" l="l"/>
              <a:pathLst>
                <a:path h="126710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267109"/>
                  </a:lnTo>
                  <a:lnTo>
                    <a:pt x="724350" y="126710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203200" y="63500"/>
              <a:ext cx="521150" cy="1203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298519" y="5198936"/>
            <a:ext cx="717396" cy="980022"/>
            <a:chOff x="0" y="0"/>
            <a:chExt cx="927550" cy="126710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27550" cy="1267109"/>
            </a:xfrm>
            <a:custGeom>
              <a:avLst/>
              <a:gdLst/>
              <a:ahLst/>
              <a:cxnLst/>
              <a:rect r="r" b="b" t="t" l="l"/>
              <a:pathLst>
                <a:path h="126710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267109"/>
                  </a:lnTo>
                  <a:lnTo>
                    <a:pt x="724350" y="126710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203200" y="63500"/>
              <a:ext cx="521150" cy="1203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863121" y="6302783"/>
            <a:ext cx="4483022" cy="1182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3"/>
              </a:lnSpc>
            </a:pPr>
            <a:r>
              <a:rPr lang="en-US" b="true" sz="3276" spc="-131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시작점=중간점[2]</a:t>
            </a:r>
          </a:p>
          <a:p>
            <a:pPr algn="ctr">
              <a:lnSpc>
                <a:spcPts val="4283"/>
              </a:lnSpc>
            </a:pPr>
            <a:r>
              <a:rPr lang="en-US" b="true" sz="2676" spc="-107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(소숫점 이하는 버림 처리)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905354" y="6321833"/>
            <a:ext cx="1827575" cy="62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3"/>
              </a:lnSpc>
            </a:pPr>
            <a:r>
              <a:rPr lang="en-US" b="true" sz="3276" spc="-131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끝점[3]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707298" y="7827954"/>
            <a:ext cx="16854261" cy="1296458"/>
            <a:chOff x="0" y="0"/>
            <a:chExt cx="4438982" cy="34145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438982" cy="341454"/>
            </a:xfrm>
            <a:custGeom>
              <a:avLst/>
              <a:gdLst/>
              <a:ahLst/>
              <a:cxnLst/>
              <a:rect r="r" b="b" t="t" l="l"/>
              <a:pathLst>
                <a:path h="341454" w="4438982">
                  <a:moveTo>
                    <a:pt x="9187" y="0"/>
                  </a:moveTo>
                  <a:lnTo>
                    <a:pt x="4429795" y="0"/>
                  </a:lnTo>
                  <a:cubicBezTo>
                    <a:pt x="4434869" y="0"/>
                    <a:pt x="4438982" y="4113"/>
                    <a:pt x="4438982" y="9187"/>
                  </a:cubicBezTo>
                  <a:lnTo>
                    <a:pt x="4438982" y="332267"/>
                  </a:lnTo>
                  <a:cubicBezTo>
                    <a:pt x="4438982" y="334704"/>
                    <a:pt x="4438014" y="337040"/>
                    <a:pt x="4436291" y="338763"/>
                  </a:cubicBezTo>
                  <a:cubicBezTo>
                    <a:pt x="4434568" y="340486"/>
                    <a:pt x="4432232" y="341454"/>
                    <a:pt x="4429795" y="341454"/>
                  </a:cubicBezTo>
                  <a:lnTo>
                    <a:pt x="9187" y="341454"/>
                  </a:lnTo>
                  <a:cubicBezTo>
                    <a:pt x="6750" y="341454"/>
                    <a:pt x="4414" y="340486"/>
                    <a:pt x="2691" y="338763"/>
                  </a:cubicBezTo>
                  <a:cubicBezTo>
                    <a:pt x="968" y="337040"/>
                    <a:pt x="0" y="334704"/>
                    <a:pt x="0" y="332267"/>
                  </a:cubicBezTo>
                  <a:lnTo>
                    <a:pt x="0" y="9187"/>
                  </a:lnTo>
                  <a:cubicBezTo>
                    <a:pt x="0" y="6750"/>
                    <a:pt x="968" y="4414"/>
                    <a:pt x="2691" y="2691"/>
                  </a:cubicBezTo>
                  <a:cubicBezTo>
                    <a:pt x="4414" y="968"/>
                    <a:pt x="6750" y="0"/>
                    <a:pt x="9187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438982" cy="379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236321" y="8104179"/>
            <a:ext cx="15528792" cy="62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3"/>
              </a:lnSpc>
            </a:pPr>
            <a:r>
              <a:rPr lang="en-US" sz="3276" spc="-131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Step 3.  중간점의 데이터 2는 찾으려는 숫자 2와 동일하므로 이진 탐색을 종료한다.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4347357" y="6467341"/>
          <a:ext cx="9593286" cy="2976562"/>
        </p:xfrm>
        <a:graphic>
          <a:graphicData uri="http://schemas.openxmlformats.org/drawingml/2006/table">
            <a:tbl>
              <a:tblPr/>
              <a:tblGrid>
                <a:gridCol w="2873159"/>
                <a:gridCol w="3214232"/>
                <a:gridCol w="3505894"/>
              </a:tblGrid>
              <a:tr h="1034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알고리즘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476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574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정렬 필요여부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476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574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시간복잡도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5743"/>
                    </a:solidFill>
                  </a:tcPr>
                </a:tc>
              </a:tr>
              <a:tr h="908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순차 탐색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O(N)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34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이진 탐색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O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O(logN)</a:t>
                      </a:r>
                      <a:endParaRPr lang="en-US" sz="1100"/>
                    </a:p>
                  </a:txBody>
                  <a:tcPr marL="104775" marR="104775" marT="104775" marB="104775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시간복잡도 비교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967469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순차 탐색은 데이터 정렬 여부와 관계없이 맨 앞의 원소부터 하나씩 확인하는 방법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따라서 데이터의 개수가 N개일 때 </a:t>
            </a:r>
            <a:r>
              <a:rPr lang="en-US" sz="3376" spc="-135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최대 N번의 비교 연산이 필요하므로</a:t>
            </a: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시간복잡도는 O(N)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586620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이진 탐색은 한번 확인할 때마다 탐색 범위가 절반씩 줄어들음 (= 매번 2로 나누어짐)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따라서 데이터의 개수가 N개일 때 </a:t>
            </a:r>
            <a:r>
              <a:rPr lang="en-US" sz="3376" spc="-135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연산 횟수는 log N에 비례하므로</a:t>
            </a: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시간복잡도는 O(logN)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54830" y="5606381"/>
            <a:ext cx="585922" cy="41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176" spc="-87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131092" y="3997365"/>
            <a:ext cx="12025815" cy="5798467"/>
          </a:xfrm>
          <a:custGeom>
            <a:avLst/>
            <a:gdLst/>
            <a:ahLst/>
            <a:cxnLst/>
            <a:rect r="r" b="b" t="t" l="l"/>
            <a:pathLst>
              <a:path h="5798467" w="12025815">
                <a:moveTo>
                  <a:pt x="0" y="0"/>
                </a:moveTo>
                <a:lnTo>
                  <a:pt x="12025816" y="0"/>
                </a:lnTo>
                <a:lnTo>
                  <a:pt x="12025816" y="5798467"/>
                </a:lnTo>
                <a:lnTo>
                  <a:pt x="0" y="57984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코드 예제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967469"/>
            <a:ext cx="15640365" cy="647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이진 탐색은 </a:t>
            </a:r>
            <a:r>
              <a:rPr lang="en-US" sz="3376" spc="-135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단순하게 반복문으로 구현해도 되고</a:t>
            </a: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, 재귀 함수를 이용하는 것도 가능함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736209" y="3997365"/>
            <a:ext cx="10815583" cy="5813837"/>
          </a:xfrm>
          <a:custGeom>
            <a:avLst/>
            <a:gdLst/>
            <a:ahLst/>
            <a:cxnLst/>
            <a:rect r="r" b="b" t="t" l="l"/>
            <a:pathLst>
              <a:path h="5813837" w="10815583">
                <a:moveTo>
                  <a:pt x="0" y="0"/>
                </a:moveTo>
                <a:lnTo>
                  <a:pt x="10815582" y="0"/>
                </a:lnTo>
                <a:lnTo>
                  <a:pt x="10815582" y="5813837"/>
                </a:lnTo>
                <a:lnTo>
                  <a:pt x="0" y="58138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코드 예제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967469"/>
            <a:ext cx="15640365" cy="647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이진 탐색은 단순하게 반복문으로 구현해도 되고, </a:t>
            </a:r>
            <a:r>
              <a:rPr lang="en-US" sz="3376" spc="-135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재귀 함수를 이용하는 것도 가능함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758597" y="2978279"/>
            <a:ext cx="12500703" cy="6578495"/>
          </a:xfrm>
          <a:custGeom>
            <a:avLst/>
            <a:gdLst/>
            <a:ahLst/>
            <a:cxnLst/>
            <a:rect r="r" b="b" t="t" l="l"/>
            <a:pathLst>
              <a:path h="6578495" w="12500703">
                <a:moveTo>
                  <a:pt x="0" y="0"/>
                </a:moveTo>
                <a:lnTo>
                  <a:pt x="12500703" y="0"/>
                </a:lnTo>
                <a:lnTo>
                  <a:pt x="12500703" y="6578495"/>
                </a:lnTo>
                <a:lnTo>
                  <a:pt x="0" y="6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5309867"/>
            <a:ext cx="3242594" cy="3242594"/>
          </a:xfrm>
          <a:custGeom>
            <a:avLst/>
            <a:gdLst/>
            <a:ahLst/>
            <a:cxnLst/>
            <a:rect r="r" b="b" t="t" l="l"/>
            <a:pathLst>
              <a:path h="3242594" w="3242594">
                <a:moveTo>
                  <a:pt x="0" y="0"/>
                </a:moveTo>
                <a:lnTo>
                  <a:pt x="3242594" y="0"/>
                </a:lnTo>
                <a:lnTo>
                  <a:pt x="3242594" y="3242595"/>
                </a:lnTo>
                <a:lnTo>
                  <a:pt x="0" y="32425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문제 예제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854454"/>
            <a:ext cx="3729897" cy="1238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교재 p.201 실전문제</a:t>
            </a:r>
          </a:p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&lt;떡볶이 떡 만들기&gt;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930509" y="2978279"/>
            <a:ext cx="12108794" cy="3072606"/>
          </a:xfrm>
          <a:custGeom>
            <a:avLst/>
            <a:gdLst/>
            <a:ahLst/>
            <a:cxnLst/>
            <a:rect r="r" b="b" t="t" l="l"/>
            <a:pathLst>
              <a:path h="3072606" w="12108794">
                <a:moveTo>
                  <a:pt x="0" y="0"/>
                </a:moveTo>
                <a:lnTo>
                  <a:pt x="12108794" y="0"/>
                </a:lnTo>
                <a:lnTo>
                  <a:pt x="12108794" y="3072606"/>
                </a:lnTo>
                <a:lnTo>
                  <a:pt x="0" y="30726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4930509" y="6489035"/>
            <a:ext cx="12108794" cy="1997951"/>
          </a:xfrm>
          <a:custGeom>
            <a:avLst/>
            <a:gdLst/>
            <a:ahLst/>
            <a:cxnLst/>
            <a:rect r="r" b="b" t="t" l="l"/>
            <a:pathLst>
              <a:path h="1997951" w="12108794">
                <a:moveTo>
                  <a:pt x="0" y="0"/>
                </a:moveTo>
                <a:lnTo>
                  <a:pt x="12108794" y="0"/>
                </a:lnTo>
                <a:lnTo>
                  <a:pt x="12108794" y="1997951"/>
                </a:lnTo>
                <a:lnTo>
                  <a:pt x="0" y="1997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12778066" y="3092579"/>
            <a:ext cx="4055780" cy="471756"/>
            <a:chOff x="0" y="0"/>
            <a:chExt cx="1068189" cy="1242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68189" cy="124248"/>
            </a:xfrm>
            <a:custGeom>
              <a:avLst/>
              <a:gdLst/>
              <a:ahLst/>
              <a:cxnLst/>
              <a:rect r="r" b="b" t="t" l="l"/>
              <a:pathLst>
                <a:path h="124248" w="1068189">
                  <a:moveTo>
                    <a:pt x="0" y="0"/>
                  </a:moveTo>
                  <a:lnTo>
                    <a:pt x="1068189" y="0"/>
                  </a:lnTo>
                  <a:lnTo>
                    <a:pt x="1068189" y="124248"/>
                  </a:lnTo>
                  <a:lnTo>
                    <a:pt x="0" y="124248"/>
                  </a:lnTo>
                  <a:close/>
                </a:path>
              </a:pathLst>
            </a:custGeom>
            <a:solidFill>
              <a:srgbClr val="FF5757">
                <a:alpha val="49804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068189" cy="1623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544718" y="3583384"/>
            <a:ext cx="2024069" cy="471756"/>
            <a:chOff x="0" y="0"/>
            <a:chExt cx="533088" cy="12424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33088" cy="124248"/>
            </a:xfrm>
            <a:custGeom>
              <a:avLst/>
              <a:gdLst/>
              <a:ahLst/>
              <a:cxnLst/>
              <a:rect r="r" b="b" t="t" l="l"/>
              <a:pathLst>
                <a:path h="124248" w="533088">
                  <a:moveTo>
                    <a:pt x="0" y="0"/>
                  </a:moveTo>
                  <a:lnTo>
                    <a:pt x="533088" y="0"/>
                  </a:lnTo>
                  <a:lnTo>
                    <a:pt x="533088" y="124248"/>
                  </a:lnTo>
                  <a:lnTo>
                    <a:pt x="0" y="124248"/>
                  </a:lnTo>
                  <a:close/>
                </a:path>
              </a:pathLst>
            </a:custGeom>
            <a:solidFill>
              <a:srgbClr val="FF5757">
                <a:alpha val="49804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33088" cy="1623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290655" y="5407619"/>
            <a:ext cx="2670523" cy="471756"/>
            <a:chOff x="0" y="0"/>
            <a:chExt cx="703348" cy="12424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03348" cy="124248"/>
            </a:xfrm>
            <a:custGeom>
              <a:avLst/>
              <a:gdLst/>
              <a:ahLst/>
              <a:cxnLst/>
              <a:rect r="r" b="b" t="t" l="l"/>
              <a:pathLst>
                <a:path h="124248" w="703348">
                  <a:moveTo>
                    <a:pt x="0" y="0"/>
                  </a:moveTo>
                  <a:lnTo>
                    <a:pt x="703348" y="0"/>
                  </a:lnTo>
                  <a:lnTo>
                    <a:pt x="703348" y="124248"/>
                  </a:lnTo>
                  <a:lnTo>
                    <a:pt x="0" y="124248"/>
                  </a:lnTo>
                  <a:close/>
                </a:path>
              </a:pathLst>
            </a:custGeom>
            <a:solidFill>
              <a:srgbClr val="FF914D">
                <a:alpha val="56863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703348" cy="1623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 flipV="true">
            <a:off x="4629085" y="3819262"/>
            <a:ext cx="1915633" cy="1324238"/>
          </a:xfrm>
          <a:prstGeom prst="line">
            <a:avLst/>
          </a:prstGeom>
          <a:ln cap="flat" w="76200">
            <a:solidFill>
              <a:srgbClr val="FF5757">
                <a:alpha val="49804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1028700" y="4626640"/>
            <a:ext cx="3600385" cy="1252734"/>
            <a:chOff x="0" y="0"/>
            <a:chExt cx="948250" cy="32993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48250" cy="329938"/>
            </a:xfrm>
            <a:custGeom>
              <a:avLst/>
              <a:gdLst/>
              <a:ahLst/>
              <a:cxnLst/>
              <a:rect r="r" b="b" t="t" l="l"/>
              <a:pathLst>
                <a:path h="329938" w="948250">
                  <a:moveTo>
                    <a:pt x="0" y="0"/>
                  </a:moveTo>
                  <a:lnTo>
                    <a:pt x="948250" y="0"/>
                  </a:lnTo>
                  <a:lnTo>
                    <a:pt x="948250" y="329938"/>
                  </a:lnTo>
                  <a:lnTo>
                    <a:pt x="0" y="3299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FF5757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948250" cy="3870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 b="true">
                  <a:solidFill>
                    <a:srgbClr val="000000"/>
                  </a:solidFill>
                  <a:latin typeface="Gotham Bold"/>
                  <a:ea typeface="Gotham Bold"/>
                  <a:cs typeface="Gotham Bold"/>
                  <a:sym typeface="Gotham Bold"/>
                </a:rPr>
                <a:t>탐색 범위가 큰 상황을</a:t>
              </a:r>
            </a:p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Gotham Bold"/>
                  <a:ea typeface="Gotham Bold"/>
                  <a:cs typeface="Gotham Bold"/>
                  <a:sym typeface="Gotham Bold"/>
                </a:rPr>
                <a:t>가정하는 문제가 많음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문제 예제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6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2854454"/>
            <a:ext cx="3729897" cy="1238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교재 p.201 실전문제</a:t>
            </a:r>
          </a:p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&lt;떡볶이 떡 만들기&gt;</a:t>
            </a:r>
          </a:p>
        </p:txBody>
      </p:sp>
      <p:sp>
        <p:nvSpPr>
          <p:cNvPr name="AutoShape 22" id="22"/>
          <p:cNvSpPr/>
          <p:nvPr/>
        </p:nvSpPr>
        <p:spPr>
          <a:xfrm flipV="true">
            <a:off x="4629085" y="5674837"/>
            <a:ext cx="8639905" cy="1624377"/>
          </a:xfrm>
          <a:prstGeom prst="line">
            <a:avLst/>
          </a:prstGeom>
          <a:ln cap="flat" w="76200">
            <a:solidFill>
              <a:srgbClr val="FF914D">
                <a:alpha val="56863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3" id="23"/>
          <p:cNvGrpSpPr/>
          <p:nvPr/>
        </p:nvGrpSpPr>
        <p:grpSpPr>
          <a:xfrm rot="0">
            <a:off x="1028700" y="6672847"/>
            <a:ext cx="3600385" cy="1252734"/>
            <a:chOff x="0" y="0"/>
            <a:chExt cx="948250" cy="32993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48250" cy="329938"/>
            </a:xfrm>
            <a:custGeom>
              <a:avLst/>
              <a:gdLst/>
              <a:ahLst/>
              <a:cxnLst/>
              <a:rect r="r" b="b" t="t" l="l"/>
              <a:pathLst>
                <a:path h="329938" w="948250">
                  <a:moveTo>
                    <a:pt x="0" y="0"/>
                  </a:moveTo>
                  <a:lnTo>
                    <a:pt x="948250" y="0"/>
                  </a:lnTo>
                  <a:lnTo>
                    <a:pt x="948250" y="329938"/>
                  </a:lnTo>
                  <a:lnTo>
                    <a:pt x="0" y="3299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FF914D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948250" cy="3870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 b="true">
                  <a:solidFill>
                    <a:srgbClr val="000000"/>
                  </a:solidFill>
                  <a:latin typeface="Gotham Bold"/>
                  <a:ea typeface="Gotham Bold"/>
                  <a:cs typeface="Gotham Bold"/>
                  <a:sym typeface="Gotham Bold"/>
                </a:rPr>
                <a:t>최솟값, 최댓값 같은</a:t>
              </a:r>
            </a:p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Gotham Bold"/>
                  <a:ea typeface="Gotham Bold"/>
                  <a:cs typeface="Gotham Bold"/>
                  <a:sym typeface="Gotham Bold"/>
                </a:rPr>
                <a:t>특정 수를 많이 물어봄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608809" y="2978279"/>
            <a:ext cx="13067970" cy="6533985"/>
          </a:xfrm>
          <a:custGeom>
            <a:avLst/>
            <a:gdLst/>
            <a:ahLst/>
            <a:cxnLst/>
            <a:rect r="r" b="b" t="t" l="l"/>
            <a:pathLst>
              <a:path h="6533985" w="13067970">
                <a:moveTo>
                  <a:pt x="0" y="0"/>
                </a:moveTo>
                <a:lnTo>
                  <a:pt x="13067970" y="0"/>
                </a:lnTo>
                <a:lnTo>
                  <a:pt x="13067970" y="6533985"/>
                </a:lnTo>
                <a:lnTo>
                  <a:pt x="0" y="65339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문제 예제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854454"/>
            <a:ext cx="2136851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교재 해설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608809" y="2978279"/>
            <a:ext cx="12938584" cy="6533985"/>
          </a:xfrm>
          <a:custGeom>
            <a:avLst/>
            <a:gdLst/>
            <a:ahLst/>
            <a:cxnLst/>
            <a:rect r="r" b="b" t="t" l="l"/>
            <a:pathLst>
              <a:path h="6533985" w="12938584">
                <a:moveTo>
                  <a:pt x="0" y="0"/>
                </a:moveTo>
                <a:lnTo>
                  <a:pt x="12938584" y="0"/>
                </a:lnTo>
                <a:lnTo>
                  <a:pt x="12938584" y="6533985"/>
                </a:lnTo>
                <a:lnTo>
                  <a:pt x="0" y="65339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문제 예제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854454"/>
            <a:ext cx="2136851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교재 해설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608809" y="2978279"/>
            <a:ext cx="13067970" cy="6109276"/>
          </a:xfrm>
          <a:custGeom>
            <a:avLst/>
            <a:gdLst/>
            <a:ahLst/>
            <a:cxnLst/>
            <a:rect r="r" b="b" t="t" l="l"/>
            <a:pathLst>
              <a:path h="6109276" w="13067970">
                <a:moveTo>
                  <a:pt x="0" y="0"/>
                </a:moveTo>
                <a:lnTo>
                  <a:pt x="13067970" y="0"/>
                </a:lnTo>
                <a:lnTo>
                  <a:pt x="13067970" y="6109276"/>
                </a:lnTo>
                <a:lnTo>
                  <a:pt x="0" y="61092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문제 예제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854454"/>
            <a:ext cx="2136851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교재 해설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4862845"/>
            <a:ext cx="15537694" cy="3424358"/>
            <a:chOff x="0" y="0"/>
            <a:chExt cx="4092232" cy="9018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92232" cy="901888"/>
            </a:xfrm>
            <a:custGeom>
              <a:avLst/>
              <a:gdLst/>
              <a:ahLst/>
              <a:cxnLst/>
              <a:rect r="r" b="b" t="t" l="l"/>
              <a:pathLst>
                <a:path h="901888" w="4092232">
                  <a:moveTo>
                    <a:pt x="25412" y="0"/>
                  </a:moveTo>
                  <a:lnTo>
                    <a:pt x="4066821" y="0"/>
                  </a:lnTo>
                  <a:cubicBezTo>
                    <a:pt x="4073560" y="0"/>
                    <a:pt x="4080024" y="2677"/>
                    <a:pt x="4084789" y="7443"/>
                  </a:cubicBezTo>
                  <a:cubicBezTo>
                    <a:pt x="4089555" y="12208"/>
                    <a:pt x="4092232" y="18672"/>
                    <a:pt x="4092232" y="25412"/>
                  </a:cubicBezTo>
                  <a:lnTo>
                    <a:pt x="4092232" y="876477"/>
                  </a:lnTo>
                  <a:cubicBezTo>
                    <a:pt x="4092232" y="883216"/>
                    <a:pt x="4089555" y="889680"/>
                    <a:pt x="4084789" y="894446"/>
                  </a:cubicBezTo>
                  <a:cubicBezTo>
                    <a:pt x="4080024" y="899211"/>
                    <a:pt x="4073560" y="901888"/>
                    <a:pt x="4066821" y="901888"/>
                  </a:cubicBezTo>
                  <a:lnTo>
                    <a:pt x="25412" y="901888"/>
                  </a:lnTo>
                  <a:cubicBezTo>
                    <a:pt x="18672" y="901888"/>
                    <a:pt x="12208" y="899211"/>
                    <a:pt x="7443" y="894446"/>
                  </a:cubicBezTo>
                  <a:cubicBezTo>
                    <a:pt x="2677" y="889680"/>
                    <a:pt x="0" y="883216"/>
                    <a:pt x="0" y="876477"/>
                  </a:cubicBezTo>
                  <a:lnTo>
                    <a:pt x="0" y="25412"/>
                  </a:lnTo>
                  <a:cubicBezTo>
                    <a:pt x="0" y="18672"/>
                    <a:pt x="2677" y="12208"/>
                    <a:pt x="7443" y="7443"/>
                  </a:cubicBezTo>
                  <a:cubicBezTo>
                    <a:pt x="12208" y="2677"/>
                    <a:pt x="18672" y="0"/>
                    <a:pt x="2541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092232" cy="9399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탐색 알고리즘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051264"/>
            <a:ext cx="718069" cy="1395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967469"/>
            <a:ext cx="13156809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데이터 집합에서 원하는 값을 가진 원소를 찾아내는 과정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대표적으로 이진 탐색, 해시법, DFS, BFS 등의 알고리즘이 알려져 있음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5359" y="5279643"/>
            <a:ext cx="14473376" cy="2515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85903" indent="-342951" lvl="1">
              <a:lnSpc>
                <a:spcPts val="5083"/>
              </a:lnSpc>
              <a:buFont typeface="Arial"/>
              <a:buChar char="•"/>
            </a:pPr>
            <a:r>
              <a:rPr lang="en-US" b="true" sz="3176" spc="-127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순차 탐색: 무작위로 늘어놓은 데이터 집합에서 탐색을 수행</a:t>
            </a:r>
          </a:p>
          <a:p>
            <a:pPr algn="just" marL="685903" indent="-342951" lvl="1">
              <a:lnSpc>
                <a:spcPts val="5083"/>
              </a:lnSpc>
              <a:buFont typeface="Arial"/>
              <a:buChar char="•"/>
            </a:pPr>
            <a:r>
              <a:rPr lang="en-US" b="true" sz="3176" spc="-127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이진 탐색: 오름차순 또는 내림차순으로 정렬한 데이터 집합에서 빠르게 탐색을 수행</a:t>
            </a:r>
          </a:p>
          <a:p>
            <a:pPr algn="just" marL="685903" indent="-342951" lvl="1">
              <a:lnSpc>
                <a:spcPts val="5083"/>
              </a:lnSpc>
              <a:buFont typeface="Arial"/>
              <a:buChar char="•"/>
            </a:pPr>
            <a:r>
              <a:rPr lang="en-US" b="true" sz="3176" spc="-127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해시법: 추가/삭제가 자주 일어나는 데이터 집합에서 빠르게 탐색을 수행</a:t>
            </a:r>
          </a:p>
          <a:p>
            <a:pPr algn="just" marL="685903" indent="-342951" lvl="1">
              <a:lnSpc>
                <a:spcPts val="5083"/>
              </a:lnSpc>
              <a:buFont typeface="Arial"/>
              <a:buChar char="•"/>
            </a:pPr>
            <a:r>
              <a:rPr lang="en-US" b="true" sz="3176" spc="-127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DFS/BFS: 그래프나 트리 자료구조로 접근하여 빠르게 탐색을 수행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608809" y="2978279"/>
            <a:ext cx="13067970" cy="6011266"/>
          </a:xfrm>
          <a:custGeom>
            <a:avLst/>
            <a:gdLst/>
            <a:ahLst/>
            <a:cxnLst/>
            <a:rect r="r" b="b" t="t" l="l"/>
            <a:pathLst>
              <a:path h="6011266" w="13067970">
                <a:moveTo>
                  <a:pt x="0" y="0"/>
                </a:moveTo>
                <a:lnTo>
                  <a:pt x="13067970" y="0"/>
                </a:lnTo>
                <a:lnTo>
                  <a:pt x="13067970" y="6011266"/>
                </a:lnTo>
                <a:lnTo>
                  <a:pt x="0" y="60112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문제 예제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854454"/>
            <a:ext cx="2136851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교재 해설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988465"/>
            <a:ext cx="6596728" cy="3274171"/>
          </a:xfrm>
          <a:custGeom>
            <a:avLst/>
            <a:gdLst/>
            <a:ahLst/>
            <a:cxnLst/>
            <a:rect r="r" b="b" t="t" l="l"/>
            <a:pathLst>
              <a:path h="3274171" w="6596728">
                <a:moveTo>
                  <a:pt x="0" y="0"/>
                </a:moveTo>
                <a:lnTo>
                  <a:pt x="6596728" y="0"/>
                </a:lnTo>
                <a:lnTo>
                  <a:pt x="6596728" y="3274171"/>
                </a:lnTo>
                <a:lnTo>
                  <a:pt x="0" y="32741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05843" y="2724315"/>
            <a:ext cx="8876406" cy="7282403"/>
          </a:xfrm>
          <a:custGeom>
            <a:avLst/>
            <a:gdLst/>
            <a:ahLst/>
            <a:cxnLst/>
            <a:rect r="r" b="b" t="t" l="l"/>
            <a:pathLst>
              <a:path h="7282403" w="8876406">
                <a:moveTo>
                  <a:pt x="0" y="0"/>
                </a:moveTo>
                <a:lnTo>
                  <a:pt x="8876405" y="0"/>
                </a:lnTo>
                <a:lnTo>
                  <a:pt x="8876405" y="7282403"/>
                </a:lnTo>
                <a:lnTo>
                  <a:pt x="0" y="72824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문제 예제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854454"/>
            <a:ext cx="2136851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코드로 보기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실전 문제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16354"/>
            <a:ext cx="6333367" cy="1576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46"/>
              </a:lnSpc>
            </a:pPr>
            <a:r>
              <a:rPr lang="en-US" b="true" sz="4028" spc="-161" u="sng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  <a:hlinkClick r:id="rId3" tooltip="https://school.programmers.co.kr/learn/courses/30/lessons/43238?language=python3"/>
              </a:rPr>
              <a:t>프로그래머스 &gt; 입국심사</a:t>
            </a:r>
            <a:r>
              <a:rPr lang="en-US" sz="4028" spc="-161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</a:t>
            </a:r>
          </a:p>
          <a:p>
            <a:pPr algn="l">
              <a:lnSpc>
                <a:spcPts val="6446"/>
              </a:lnSpc>
            </a:pPr>
            <a:r>
              <a:rPr lang="en-US" sz="4028" spc="-161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제한시간은</a:t>
            </a:r>
            <a:r>
              <a:rPr lang="en-US" sz="4028" spc="-161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 15</a:t>
            </a:r>
            <a:r>
              <a:rPr lang="en-US" sz="4028" spc="-161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분!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19675"/>
            <a:ext cx="15735465" cy="1238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Hint 1. 시작점은 min(times), 끝점은 max(times)*n</a:t>
            </a:r>
          </a:p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       끝점이 의미하는 것은 가장 긴 심사시간이 소요되는 심사관에게 n명 모두 심사받는 경우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372761"/>
            <a:ext cx="15735465" cy="1238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Hint 2. 설정한 시간 동안 n명보다 많은 사람을 심사할 수 있다면 너무 시간이 많은 것이고,</a:t>
            </a:r>
          </a:p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        n명보다 적은 사람을 심사하는 게 고작이면 너무 시간이 부족하다는 뜻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830474" y="68104"/>
            <a:ext cx="10653533" cy="4430026"/>
          </a:xfrm>
          <a:custGeom>
            <a:avLst/>
            <a:gdLst/>
            <a:ahLst/>
            <a:cxnLst/>
            <a:rect r="r" b="b" t="t" l="l"/>
            <a:pathLst>
              <a:path h="4430026" w="10653533">
                <a:moveTo>
                  <a:pt x="0" y="0"/>
                </a:moveTo>
                <a:lnTo>
                  <a:pt x="10653533" y="0"/>
                </a:lnTo>
                <a:lnTo>
                  <a:pt x="10653533" y="4430026"/>
                </a:lnTo>
                <a:lnTo>
                  <a:pt x="0" y="44300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3088" r="-2216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830474" y="4488605"/>
            <a:ext cx="10638833" cy="5856974"/>
          </a:xfrm>
          <a:custGeom>
            <a:avLst/>
            <a:gdLst/>
            <a:ahLst/>
            <a:cxnLst/>
            <a:rect r="r" b="b" t="t" l="l"/>
            <a:pathLst>
              <a:path h="5856974" w="10638833">
                <a:moveTo>
                  <a:pt x="0" y="0"/>
                </a:moveTo>
                <a:lnTo>
                  <a:pt x="10638832" y="0"/>
                </a:lnTo>
                <a:lnTo>
                  <a:pt x="10638832" y="5856974"/>
                </a:lnTo>
                <a:lnTo>
                  <a:pt x="0" y="58569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실전 문제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7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854454"/>
            <a:ext cx="3341844" cy="1238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그림으로 이해하기</a:t>
            </a:r>
          </a:p>
          <a:p>
            <a:pPr algn="l">
              <a:lnSpc>
                <a:spcPts val="5083"/>
              </a:lnSpc>
            </a:pPr>
            <a:r>
              <a:rPr lang="en-US" b="true" sz="3176" spc="-127" u="sng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  <a:hlinkClick r:id="rId5" tooltip="https://happy-obok.tistory.com/10"/>
              </a:rPr>
              <a:t>(사진 출처)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529840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910411" y="1213189"/>
            <a:ext cx="12938924" cy="8461325"/>
          </a:xfrm>
          <a:custGeom>
            <a:avLst/>
            <a:gdLst/>
            <a:ahLst/>
            <a:cxnLst/>
            <a:rect r="r" b="b" t="t" l="l"/>
            <a:pathLst>
              <a:path h="8461325" w="12938924">
                <a:moveTo>
                  <a:pt x="0" y="0"/>
                </a:moveTo>
                <a:lnTo>
                  <a:pt x="12938924" y="0"/>
                </a:lnTo>
                <a:lnTo>
                  <a:pt x="12938924" y="8461325"/>
                </a:lnTo>
                <a:lnTo>
                  <a:pt x="0" y="84613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39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실전 문제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854454"/>
            <a:ext cx="2136851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코드로 보기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629" r="0" b="-3037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6282923"/>
            <a:ext cx="16230600" cy="0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683774" y="2385151"/>
            <a:ext cx="9128952" cy="192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57"/>
              </a:lnSpc>
              <a:spcBef>
                <a:spcPct val="0"/>
              </a:spcBef>
            </a:pPr>
            <a:r>
              <a:rPr lang="en-US" sz="10612" spc="-711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감사합니다.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779687" y="4406892"/>
            <a:ext cx="8937125" cy="1314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  <a:spcBef>
                <a:spcPct val="0"/>
              </a:spcBef>
            </a:pPr>
            <a:r>
              <a:rPr lang="en-US" sz="7500" spc="-502">
                <a:solidFill>
                  <a:srgbClr val="373737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Thank You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83774" y="6692756"/>
            <a:ext cx="8920453" cy="715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66"/>
              </a:lnSpc>
            </a:pPr>
            <a:r>
              <a:rPr lang="en-US" b="true" sz="3728" spc="-149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p.367-369 이진 탐색 연습문제 중 하나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86648" y="5670981"/>
          <a:ext cx="15640365" cy="1019175"/>
        </p:xfrm>
        <a:graphic>
          <a:graphicData uri="http://schemas.openxmlformats.org/drawingml/2006/table">
            <a:tbl>
              <a:tblPr/>
              <a:tblGrid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6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4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8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3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7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5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0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2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9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1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5" id="5"/>
          <p:cNvGrpSpPr/>
          <p:nvPr/>
        </p:nvGrpSpPr>
        <p:grpSpPr>
          <a:xfrm rot="0">
            <a:off x="942177" y="4862845"/>
            <a:ext cx="1970366" cy="607356"/>
            <a:chOff x="0" y="0"/>
            <a:chExt cx="518944" cy="15996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8944" cy="159962"/>
            </a:xfrm>
            <a:custGeom>
              <a:avLst/>
              <a:gdLst/>
              <a:ahLst/>
              <a:cxnLst/>
              <a:rect r="r" b="b" t="t" l="l"/>
              <a:pathLst>
                <a:path h="159962" w="518944">
                  <a:moveTo>
                    <a:pt x="79981" y="0"/>
                  </a:moveTo>
                  <a:lnTo>
                    <a:pt x="438963" y="0"/>
                  </a:lnTo>
                  <a:cubicBezTo>
                    <a:pt x="460175" y="0"/>
                    <a:pt x="480519" y="8427"/>
                    <a:pt x="495518" y="23426"/>
                  </a:cubicBezTo>
                  <a:cubicBezTo>
                    <a:pt x="510518" y="38425"/>
                    <a:pt x="518944" y="58769"/>
                    <a:pt x="518944" y="79981"/>
                  </a:cubicBezTo>
                  <a:lnTo>
                    <a:pt x="518944" y="79981"/>
                  </a:lnTo>
                  <a:cubicBezTo>
                    <a:pt x="518944" y="101193"/>
                    <a:pt x="510518" y="121537"/>
                    <a:pt x="495518" y="136536"/>
                  </a:cubicBezTo>
                  <a:cubicBezTo>
                    <a:pt x="480519" y="151535"/>
                    <a:pt x="460175" y="159962"/>
                    <a:pt x="438963" y="159962"/>
                  </a:cubicBezTo>
                  <a:lnTo>
                    <a:pt x="79981" y="159962"/>
                  </a:lnTo>
                  <a:cubicBezTo>
                    <a:pt x="58769" y="159962"/>
                    <a:pt x="38425" y="151535"/>
                    <a:pt x="23426" y="136536"/>
                  </a:cubicBezTo>
                  <a:cubicBezTo>
                    <a:pt x="8427" y="121537"/>
                    <a:pt x="0" y="101193"/>
                    <a:pt x="0" y="79981"/>
                  </a:cubicBezTo>
                  <a:lnTo>
                    <a:pt x="0" y="79981"/>
                  </a:lnTo>
                  <a:cubicBezTo>
                    <a:pt x="0" y="58769"/>
                    <a:pt x="8427" y="38425"/>
                    <a:pt x="23426" y="23426"/>
                  </a:cubicBezTo>
                  <a:cubicBezTo>
                    <a:pt x="38425" y="8427"/>
                    <a:pt x="58769" y="0"/>
                    <a:pt x="79981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18944" cy="198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순차 탐색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967469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리스트 안에 있는 특정한 데이터를 찾기 위해 앞에서부터 하나씩 차례대로 데이터를 탐색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정렬되지 않은 리스트에서 데이터를 찾을 때 가장 쉽게 도입할 수 있는 방법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15223" y="4813830"/>
            <a:ext cx="15640365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Mission</a:t>
            </a: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아래 리스트에서 숫자 2를 찾으시오.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86648" y="5670981"/>
          <a:ext cx="15640365" cy="1019175"/>
        </p:xfrm>
        <a:graphic>
          <a:graphicData uri="http://schemas.openxmlformats.org/drawingml/2006/table">
            <a:tbl>
              <a:tblPr/>
              <a:tblGrid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6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4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8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3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7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5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0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2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9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1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5" id="5"/>
          <p:cNvGrpSpPr/>
          <p:nvPr/>
        </p:nvGrpSpPr>
        <p:grpSpPr>
          <a:xfrm rot="0">
            <a:off x="942177" y="4862845"/>
            <a:ext cx="1970366" cy="607356"/>
            <a:chOff x="0" y="0"/>
            <a:chExt cx="518944" cy="15996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8944" cy="159962"/>
            </a:xfrm>
            <a:custGeom>
              <a:avLst/>
              <a:gdLst/>
              <a:ahLst/>
              <a:cxnLst/>
              <a:rect r="r" b="b" t="t" l="l"/>
              <a:pathLst>
                <a:path h="159962" w="518944">
                  <a:moveTo>
                    <a:pt x="79981" y="0"/>
                  </a:moveTo>
                  <a:lnTo>
                    <a:pt x="438963" y="0"/>
                  </a:lnTo>
                  <a:cubicBezTo>
                    <a:pt x="460175" y="0"/>
                    <a:pt x="480519" y="8427"/>
                    <a:pt x="495518" y="23426"/>
                  </a:cubicBezTo>
                  <a:cubicBezTo>
                    <a:pt x="510518" y="38425"/>
                    <a:pt x="518944" y="58769"/>
                    <a:pt x="518944" y="79981"/>
                  </a:cubicBezTo>
                  <a:lnTo>
                    <a:pt x="518944" y="79981"/>
                  </a:lnTo>
                  <a:cubicBezTo>
                    <a:pt x="518944" y="101193"/>
                    <a:pt x="510518" y="121537"/>
                    <a:pt x="495518" y="136536"/>
                  </a:cubicBezTo>
                  <a:cubicBezTo>
                    <a:pt x="480519" y="151535"/>
                    <a:pt x="460175" y="159962"/>
                    <a:pt x="438963" y="159962"/>
                  </a:cubicBezTo>
                  <a:lnTo>
                    <a:pt x="79981" y="159962"/>
                  </a:lnTo>
                  <a:cubicBezTo>
                    <a:pt x="58769" y="159962"/>
                    <a:pt x="38425" y="151535"/>
                    <a:pt x="23426" y="136536"/>
                  </a:cubicBezTo>
                  <a:cubicBezTo>
                    <a:pt x="8427" y="121537"/>
                    <a:pt x="0" y="101193"/>
                    <a:pt x="0" y="79981"/>
                  </a:cubicBezTo>
                  <a:lnTo>
                    <a:pt x="0" y="79981"/>
                  </a:lnTo>
                  <a:cubicBezTo>
                    <a:pt x="0" y="58769"/>
                    <a:pt x="8427" y="38425"/>
                    <a:pt x="23426" y="23426"/>
                  </a:cubicBezTo>
                  <a:cubicBezTo>
                    <a:pt x="38425" y="8427"/>
                    <a:pt x="58769" y="0"/>
                    <a:pt x="79981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18944" cy="198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37406" y="6833031"/>
            <a:ext cx="717396" cy="689931"/>
            <a:chOff x="0" y="0"/>
            <a:chExt cx="927550" cy="8920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27550" cy="892039"/>
            </a:xfrm>
            <a:custGeom>
              <a:avLst/>
              <a:gdLst/>
              <a:ahLst/>
              <a:cxnLst/>
              <a:rect r="r" b="b" t="t" l="l"/>
              <a:pathLst>
                <a:path h="89203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92039"/>
                  </a:lnTo>
                  <a:lnTo>
                    <a:pt x="724350" y="89203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8ED6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203200" y="63500"/>
              <a:ext cx="521150" cy="8285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07298" y="7994399"/>
            <a:ext cx="16854261" cy="1263901"/>
            <a:chOff x="0" y="0"/>
            <a:chExt cx="4438982" cy="3328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38982" cy="332879"/>
            </a:xfrm>
            <a:custGeom>
              <a:avLst/>
              <a:gdLst/>
              <a:ahLst/>
              <a:cxnLst/>
              <a:rect r="r" b="b" t="t" l="l"/>
              <a:pathLst>
                <a:path h="332879" w="4438982">
                  <a:moveTo>
                    <a:pt x="9187" y="0"/>
                  </a:moveTo>
                  <a:lnTo>
                    <a:pt x="4429795" y="0"/>
                  </a:lnTo>
                  <a:cubicBezTo>
                    <a:pt x="4434869" y="0"/>
                    <a:pt x="4438982" y="4113"/>
                    <a:pt x="4438982" y="9187"/>
                  </a:cubicBezTo>
                  <a:lnTo>
                    <a:pt x="4438982" y="323692"/>
                  </a:lnTo>
                  <a:cubicBezTo>
                    <a:pt x="4438982" y="326129"/>
                    <a:pt x="4438014" y="328466"/>
                    <a:pt x="4436291" y="330189"/>
                  </a:cubicBezTo>
                  <a:cubicBezTo>
                    <a:pt x="4434568" y="331911"/>
                    <a:pt x="4432232" y="332879"/>
                    <a:pt x="4429795" y="332879"/>
                  </a:cubicBezTo>
                  <a:lnTo>
                    <a:pt x="9187" y="332879"/>
                  </a:lnTo>
                  <a:cubicBezTo>
                    <a:pt x="6750" y="332879"/>
                    <a:pt x="4414" y="331911"/>
                    <a:pt x="2691" y="330189"/>
                  </a:cubicBezTo>
                  <a:cubicBezTo>
                    <a:pt x="968" y="328466"/>
                    <a:pt x="0" y="326129"/>
                    <a:pt x="0" y="323692"/>
                  </a:cubicBezTo>
                  <a:lnTo>
                    <a:pt x="0" y="9187"/>
                  </a:lnTo>
                  <a:cubicBezTo>
                    <a:pt x="0" y="6750"/>
                    <a:pt x="968" y="4414"/>
                    <a:pt x="2691" y="2691"/>
                  </a:cubicBezTo>
                  <a:cubicBezTo>
                    <a:pt x="4414" y="968"/>
                    <a:pt x="6750" y="0"/>
                    <a:pt x="9187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438982" cy="3709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순차 탐색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967469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리스트 안에 있는 특정한 데이터를 찾기 위해 앞에서부터 하나씩 차례대로 데이터를 탐색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정렬되지 않은 리스트에서 데이터를 찾을 때 가장 쉽게 도입할 수 있는 방법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15223" y="4813830"/>
            <a:ext cx="15640365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Mission</a:t>
            </a: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아래 리스트에서 숫자 2를 찾으시오.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6796" y="8247621"/>
            <a:ext cx="15528792" cy="62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3"/>
              </a:lnSpc>
            </a:pPr>
            <a:r>
              <a:rPr lang="en-US" sz="3276" spc="-131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Step 1.  먼저 1번째 데이터를 확인한다. 6은 찾고자 하는 숫자가 아니므로 다음으로 이동한다.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86648" y="5670981"/>
          <a:ext cx="15640365" cy="1019175"/>
        </p:xfrm>
        <a:graphic>
          <a:graphicData uri="http://schemas.openxmlformats.org/drawingml/2006/table">
            <a:tbl>
              <a:tblPr/>
              <a:tblGrid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6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4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8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3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7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5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0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2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9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1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5" id="5"/>
          <p:cNvGrpSpPr/>
          <p:nvPr/>
        </p:nvGrpSpPr>
        <p:grpSpPr>
          <a:xfrm rot="0">
            <a:off x="942177" y="4862845"/>
            <a:ext cx="1970366" cy="607356"/>
            <a:chOff x="0" y="0"/>
            <a:chExt cx="518944" cy="15996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8944" cy="159962"/>
            </a:xfrm>
            <a:custGeom>
              <a:avLst/>
              <a:gdLst/>
              <a:ahLst/>
              <a:cxnLst/>
              <a:rect r="r" b="b" t="t" l="l"/>
              <a:pathLst>
                <a:path h="159962" w="518944">
                  <a:moveTo>
                    <a:pt x="79981" y="0"/>
                  </a:moveTo>
                  <a:lnTo>
                    <a:pt x="438963" y="0"/>
                  </a:lnTo>
                  <a:cubicBezTo>
                    <a:pt x="460175" y="0"/>
                    <a:pt x="480519" y="8427"/>
                    <a:pt x="495518" y="23426"/>
                  </a:cubicBezTo>
                  <a:cubicBezTo>
                    <a:pt x="510518" y="38425"/>
                    <a:pt x="518944" y="58769"/>
                    <a:pt x="518944" y="79981"/>
                  </a:cubicBezTo>
                  <a:lnTo>
                    <a:pt x="518944" y="79981"/>
                  </a:lnTo>
                  <a:cubicBezTo>
                    <a:pt x="518944" y="101193"/>
                    <a:pt x="510518" y="121537"/>
                    <a:pt x="495518" y="136536"/>
                  </a:cubicBezTo>
                  <a:cubicBezTo>
                    <a:pt x="480519" y="151535"/>
                    <a:pt x="460175" y="159962"/>
                    <a:pt x="438963" y="159962"/>
                  </a:cubicBezTo>
                  <a:lnTo>
                    <a:pt x="79981" y="159962"/>
                  </a:lnTo>
                  <a:cubicBezTo>
                    <a:pt x="58769" y="159962"/>
                    <a:pt x="38425" y="151535"/>
                    <a:pt x="23426" y="136536"/>
                  </a:cubicBezTo>
                  <a:cubicBezTo>
                    <a:pt x="8427" y="121537"/>
                    <a:pt x="0" y="101193"/>
                    <a:pt x="0" y="79981"/>
                  </a:cubicBezTo>
                  <a:lnTo>
                    <a:pt x="0" y="79981"/>
                  </a:lnTo>
                  <a:cubicBezTo>
                    <a:pt x="0" y="58769"/>
                    <a:pt x="8427" y="38425"/>
                    <a:pt x="23426" y="23426"/>
                  </a:cubicBezTo>
                  <a:cubicBezTo>
                    <a:pt x="38425" y="8427"/>
                    <a:pt x="58769" y="0"/>
                    <a:pt x="79981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18944" cy="198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103043" y="6833031"/>
            <a:ext cx="717396" cy="689931"/>
            <a:chOff x="0" y="0"/>
            <a:chExt cx="927550" cy="8920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27550" cy="892039"/>
            </a:xfrm>
            <a:custGeom>
              <a:avLst/>
              <a:gdLst/>
              <a:ahLst/>
              <a:cxnLst/>
              <a:rect r="r" b="b" t="t" l="l"/>
              <a:pathLst>
                <a:path h="89203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92039"/>
                  </a:lnTo>
                  <a:lnTo>
                    <a:pt x="724350" y="89203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8ED6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203200" y="63500"/>
              <a:ext cx="521150" cy="8285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07298" y="7994399"/>
            <a:ext cx="16854261" cy="1263901"/>
            <a:chOff x="0" y="0"/>
            <a:chExt cx="4438982" cy="3328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38982" cy="332879"/>
            </a:xfrm>
            <a:custGeom>
              <a:avLst/>
              <a:gdLst/>
              <a:ahLst/>
              <a:cxnLst/>
              <a:rect r="r" b="b" t="t" l="l"/>
              <a:pathLst>
                <a:path h="332879" w="4438982">
                  <a:moveTo>
                    <a:pt x="9187" y="0"/>
                  </a:moveTo>
                  <a:lnTo>
                    <a:pt x="4429795" y="0"/>
                  </a:lnTo>
                  <a:cubicBezTo>
                    <a:pt x="4434869" y="0"/>
                    <a:pt x="4438982" y="4113"/>
                    <a:pt x="4438982" y="9187"/>
                  </a:cubicBezTo>
                  <a:lnTo>
                    <a:pt x="4438982" y="323692"/>
                  </a:lnTo>
                  <a:cubicBezTo>
                    <a:pt x="4438982" y="326129"/>
                    <a:pt x="4438014" y="328466"/>
                    <a:pt x="4436291" y="330189"/>
                  </a:cubicBezTo>
                  <a:cubicBezTo>
                    <a:pt x="4434568" y="331911"/>
                    <a:pt x="4432232" y="332879"/>
                    <a:pt x="4429795" y="332879"/>
                  </a:cubicBezTo>
                  <a:lnTo>
                    <a:pt x="9187" y="332879"/>
                  </a:lnTo>
                  <a:cubicBezTo>
                    <a:pt x="6750" y="332879"/>
                    <a:pt x="4414" y="331911"/>
                    <a:pt x="2691" y="330189"/>
                  </a:cubicBezTo>
                  <a:cubicBezTo>
                    <a:pt x="968" y="328466"/>
                    <a:pt x="0" y="326129"/>
                    <a:pt x="0" y="323692"/>
                  </a:cubicBezTo>
                  <a:lnTo>
                    <a:pt x="0" y="9187"/>
                  </a:lnTo>
                  <a:cubicBezTo>
                    <a:pt x="0" y="6750"/>
                    <a:pt x="968" y="4414"/>
                    <a:pt x="2691" y="2691"/>
                  </a:cubicBezTo>
                  <a:cubicBezTo>
                    <a:pt x="4414" y="968"/>
                    <a:pt x="6750" y="0"/>
                    <a:pt x="9187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438982" cy="3709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순차 탐색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967469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리스트 안에 있는 특정한 데이터를 찾기 위해 앞에서부터 하나씩 차례대로 데이터를 탐색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정렬되지 않은 리스트에서 데이터를 찾을 때 가장 쉽게 도입할 수 있는 방법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15223" y="4813830"/>
            <a:ext cx="15640365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Mission</a:t>
            </a: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아래 리스트에서 숫자 2를 찾으시오.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6796" y="8247621"/>
            <a:ext cx="15528792" cy="62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3"/>
              </a:lnSpc>
            </a:pPr>
            <a:r>
              <a:rPr lang="en-US" sz="3276" spc="-131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Step 2.  2번째 데이터를 확인한다. 4는 찾고자 하는 숫자가 아니므로 다음으로 이동한다.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86648" y="5670981"/>
          <a:ext cx="15640365" cy="1019175"/>
        </p:xfrm>
        <a:graphic>
          <a:graphicData uri="http://schemas.openxmlformats.org/drawingml/2006/table">
            <a:tbl>
              <a:tblPr/>
              <a:tblGrid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6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4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8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3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7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5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0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2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9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1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5" id="5"/>
          <p:cNvGrpSpPr/>
          <p:nvPr/>
        </p:nvGrpSpPr>
        <p:grpSpPr>
          <a:xfrm rot="0">
            <a:off x="942177" y="4862845"/>
            <a:ext cx="1970366" cy="607356"/>
            <a:chOff x="0" y="0"/>
            <a:chExt cx="518944" cy="15996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8944" cy="159962"/>
            </a:xfrm>
            <a:custGeom>
              <a:avLst/>
              <a:gdLst/>
              <a:ahLst/>
              <a:cxnLst/>
              <a:rect r="r" b="b" t="t" l="l"/>
              <a:pathLst>
                <a:path h="159962" w="518944">
                  <a:moveTo>
                    <a:pt x="79981" y="0"/>
                  </a:moveTo>
                  <a:lnTo>
                    <a:pt x="438963" y="0"/>
                  </a:lnTo>
                  <a:cubicBezTo>
                    <a:pt x="460175" y="0"/>
                    <a:pt x="480519" y="8427"/>
                    <a:pt x="495518" y="23426"/>
                  </a:cubicBezTo>
                  <a:cubicBezTo>
                    <a:pt x="510518" y="38425"/>
                    <a:pt x="518944" y="58769"/>
                    <a:pt x="518944" y="79981"/>
                  </a:cubicBezTo>
                  <a:lnTo>
                    <a:pt x="518944" y="79981"/>
                  </a:lnTo>
                  <a:cubicBezTo>
                    <a:pt x="518944" y="101193"/>
                    <a:pt x="510518" y="121537"/>
                    <a:pt x="495518" y="136536"/>
                  </a:cubicBezTo>
                  <a:cubicBezTo>
                    <a:pt x="480519" y="151535"/>
                    <a:pt x="460175" y="159962"/>
                    <a:pt x="438963" y="159962"/>
                  </a:cubicBezTo>
                  <a:lnTo>
                    <a:pt x="79981" y="159962"/>
                  </a:lnTo>
                  <a:cubicBezTo>
                    <a:pt x="58769" y="159962"/>
                    <a:pt x="38425" y="151535"/>
                    <a:pt x="23426" y="136536"/>
                  </a:cubicBezTo>
                  <a:cubicBezTo>
                    <a:pt x="8427" y="121537"/>
                    <a:pt x="0" y="101193"/>
                    <a:pt x="0" y="79981"/>
                  </a:cubicBezTo>
                  <a:lnTo>
                    <a:pt x="0" y="79981"/>
                  </a:lnTo>
                  <a:cubicBezTo>
                    <a:pt x="0" y="58769"/>
                    <a:pt x="8427" y="38425"/>
                    <a:pt x="23426" y="23426"/>
                  </a:cubicBezTo>
                  <a:cubicBezTo>
                    <a:pt x="38425" y="8427"/>
                    <a:pt x="58769" y="0"/>
                    <a:pt x="79981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18944" cy="198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468225" y="6833031"/>
            <a:ext cx="717396" cy="689931"/>
            <a:chOff x="0" y="0"/>
            <a:chExt cx="927550" cy="8920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27550" cy="892039"/>
            </a:xfrm>
            <a:custGeom>
              <a:avLst/>
              <a:gdLst/>
              <a:ahLst/>
              <a:cxnLst/>
              <a:rect r="r" b="b" t="t" l="l"/>
              <a:pathLst>
                <a:path h="89203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92039"/>
                  </a:lnTo>
                  <a:lnTo>
                    <a:pt x="724350" y="89203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8ED6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203200" y="63500"/>
              <a:ext cx="521150" cy="8285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07298" y="7994399"/>
            <a:ext cx="16854261" cy="1263901"/>
            <a:chOff x="0" y="0"/>
            <a:chExt cx="4438982" cy="3328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38982" cy="332879"/>
            </a:xfrm>
            <a:custGeom>
              <a:avLst/>
              <a:gdLst/>
              <a:ahLst/>
              <a:cxnLst/>
              <a:rect r="r" b="b" t="t" l="l"/>
              <a:pathLst>
                <a:path h="332879" w="4438982">
                  <a:moveTo>
                    <a:pt x="9187" y="0"/>
                  </a:moveTo>
                  <a:lnTo>
                    <a:pt x="4429795" y="0"/>
                  </a:lnTo>
                  <a:cubicBezTo>
                    <a:pt x="4434869" y="0"/>
                    <a:pt x="4438982" y="4113"/>
                    <a:pt x="4438982" y="9187"/>
                  </a:cubicBezTo>
                  <a:lnTo>
                    <a:pt x="4438982" y="323692"/>
                  </a:lnTo>
                  <a:cubicBezTo>
                    <a:pt x="4438982" y="326129"/>
                    <a:pt x="4438014" y="328466"/>
                    <a:pt x="4436291" y="330189"/>
                  </a:cubicBezTo>
                  <a:cubicBezTo>
                    <a:pt x="4434568" y="331911"/>
                    <a:pt x="4432232" y="332879"/>
                    <a:pt x="4429795" y="332879"/>
                  </a:cubicBezTo>
                  <a:lnTo>
                    <a:pt x="9187" y="332879"/>
                  </a:lnTo>
                  <a:cubicBezTo>
                    <a:pt x="6750" y="332879"/>
                    <a:pt x="4414" y="331911"/>
                    <a:pt x="2691" y="330189"/>
                  </a:cubicBezTo>
                  <a:cubicBezTo>
                    <a:pt x="968" y="328466"/>
                    <a:pt x="0" y="326129"/>
                    <a:pt x="0" y="323692"/>
                  </a:cubicBezTo>
                  <a:lnTo>
                    <a:pt x="0" y="9187"/>
                  </a:lnTo>
                  <a:cubicBezTo>
                    <a:pt x="0" y="6750"/>
                    <a:pt x="968" y="4414"/>
                    <a:pt x="2691" y="2691"/>
                  </a:cubicBezTo>
                  <a:cubicBezTo>
                    <a:pt x="4414" y="968"/>
                    <a:pt x="6750" y="0"/>
                    <a:pt x="9187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438982" cy="3709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순차 탐색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967469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리스트 안에 있는 특정한 데이터를 찾기 위해 앞에서부터 하나씩 차례대로 데이터를 탐색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정렬되지 않은 리스트에서 데이터를 찾을 때 가장 쉽게 도입할 수 있는 방법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15223" y="4813830"/>
            <a:ext cx="15640365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Mission</a:t>
            </a: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아래 리스트에서 숫자 2를 찾으시오.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6796" y="8247621"/>
            <a:ext cx="15528792" cy="62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3"/>
              </a:lnSpc>
            </a:pPr>
            <a:r>
              <a:rPr lang="en-US" sz="3276" spc="-131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(일정 시간 후) 8번째 데이터를 확인한다. 3은 찾고자 하는 숫자이므로 탐색을 종료한다.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이진 탐색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67469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이진 탐색을 사용하려면 우선 배열 내부가 오름차순/내림차순으로 정렬되어야 함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정렬된 배열 내에서 탐색 범위를 </a:t>
            </a:r>
            <a:r>
              <a:rPr lang="en-US" sz="3376" spc="-135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절반씩 좁혀가며</a:t>
            </a: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빠르게 탐색하는 방법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672345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이진 탐색에는 위치를 나타내는 변수 3가지가 사용됨: 시작점, 끝점, 중간점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찾으려는 데이터와 중간점에 위치한 데이터를 </a:t>
            </a:r>
            <a:r>
              <a:rPr lang="en-US" sz="3376" spc="-135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반복적으로 비교하여</a:t>
            </a: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원하는 데이터를 찾음</a:t>
            </a:r>
          </a:p>
        </p:txBody>
      </p: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1173170" y="7375857"/>
          <a:ext cx="15640365" cy="1019175"/>
        </p:xfrm>
        <a:graphic>
          <a:graphicData uri="http://schemas.openxmlformats.org/drawingml/2006/table">
            <a:tbl>
              <a:tblPr/>
              <a:tblGrid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6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4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8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3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7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5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0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2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9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1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9" id="9"/>
          <p:cNvGrpSpPr/>
          <p:nvPr/>
        </p:nvGrpSpPr>
        <p:grpSpPr>
          <a:xfrm rot="0">
            <a:off x="1028700" y="6567721"/>
            <a:ext cx="1970366" cy="607356"/>
            <a:chOff x="0" y="0"/>
            <a:chExt cx="518944" cy="15996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18944" cy="159962"/>
            </a:xfrm>
            <a:custGeom>
              <a:avLst/>
              <a:gdLst/>
              <a:ahLst/>
              <a:cxnLst/>
              <a:rect r="r" b="b" t="t" l="l"/>
              <a:pathLst>
                <a:path h="159962" w="518944">
                  <a:moveTo>
                    <a:pt x="79981" y="0"/>
                  </a:moveTo>
                  <a:lnTo>
                    <a:pt x="438963" y="0"/>
                  </a:lnTo>
                  <a:cubicBezTo>
                    <a:pt x="460175" y="0"/>
                    <a:pt x="480519" y="8427"/>
                    <a:pt x="495518" y="23426"/>
                  </a:cubicBezTo>
                  <a:cubicBezTo>
                    <a:pt x="510518" y="38425"/>
                    <a:pt x="518944" y="58769"/>
                    <a:pt x="518944" y="79981"/>
                  </a:cubicBezTo>
                  <a:lnTo>
                    <a:pt x="518944" y="79981"/>
                  </a:lnTo>
                  <a:cubicBezTo>
                    <a:pt x="518944" y="101193"/>
                    <a:pt x="510518" y="121537"/>
                    <a:pt x="495518" y="136536"/>
                  </a:cubicBezTo>
                  <a:cubicBezTo>
                    <a:pt x="480519" y="151535"/>
                    <a:pt x="460175" y="159962"/>
                    <a:pt x="438963" y="159962"/>
                  </a:cubicBezTo>
                  <a:lnTo>
                    <a:pt x="79981" y="159962"/>
                  </a:lnTo>
                  <a:cubicBezTo>
                    <a:pt x="58769" y="159962"/>
                    <a:pt x="38425" y="151535"/>
                    <a:pt x="23426" y="136536"/>
                  </a:cubicBezTo>
                  <a:cubicBezTo>
                    <a:pt x="8427" y="121537"/>
                    <a:pt x="0" y="101193"/>
                    <a:pt x="0" y="79981"/>
                  </a:cubicBezTo>
                  <a:lnTo>
                    <a:pt x="0" y="79981"/>
                  </a:lnTo>
                  <a:cubicBezTo>
                    <a:pt x="0" y="58769"/>
                    <a:pt x="8427" y="38425"/>
                    <a:pt x="23426" y="23426"/>
                  </a:cubicBezTo>
                  <a:cubicBezTo>
                    <a:pt x="38425" y="8427"/>
                    <a:pt x="58769" y="0"/>
                    <a:pt x="79981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18944" cy="198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201745" y="6518706"/>
            <a:ext cx="15640365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Mission</a:t>
            </a: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아래 리스트에서 숫자 2를 찾으시오.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이진 탐색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67469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이진 탐색을 사용하려면 우선 배열 내부가 오름차순/내림차순으로 정렬되어야 함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정렬된 배열 내에서 탐색 범위를 </a:t>
            </a:r>
            <a:r>
              <a:rPr lang="en-US" sz="3376" spc="-135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절반씩 좁혀가며</a:t>
            </a: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빠르게 탐색하는 방법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672345"/>
            <a:ext cx="15640365" cy="13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이진 탐색에는 위치를 나타내는 변수 3가지가 사용됨: 시작점, 끝점, 중간점</a:t>
            </a:r>
          </a:p>
          <a:p>
            <a:pPr algn="l">
              <a:lnSpc>
                <a:spcPts val="5403"/>
              </a:lnSpc>
            </a:pP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찾으려는 데이터와 중간점에 위치한 데이터를 </a:t>
            </a:r>
            <a:r>
              <a:rPr lang="en-US" sz="3376" spc="-135" b="true">
                <a:solidFill>
                  <a:srgbClr val="FF5757"/>
                </a:solidFill>
                <a:latin typeface="Gotham Bold"/>
                <a:ea typeface="Gotham Bold"/>
                <a:cs typeface="Gotham Bold"/>
                <a:sym typeface="Gotham Bold"/>
              </a:rPr>
              <a:t>반복적으로 비교하여</a:t>
            </a:r>
            <a:r>
              <a:rPr lang="en-US" sz="3376" spc="-135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원하는 데이터를 찾음</a:t>
            </a:r>
          </a:p>
        </p:txBody>
      </p: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1173170" y="7375857"/>
          <a:ext cx="15640365" cy="1019175"/>
        </p:xfrm>
        <a:graphic>
          <a:graphicData uri="http://schemas.openxmlformats.org/drawingml/2006/table">
            <a:tbl>
              <a:tblPr/>
              <a:tblGrid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0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1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2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3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4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5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6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7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8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9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9" id="9"/>
          <p:cNvGrpSpPr/>
          <p:nvPr/>
        </p:nvGrpSpPr>
        <p:grpSpPr>
          <a:xfrm rot="0">
            <a:off x="1028700" y="6567721"/>
            <a:ext cx="1970366" cy="607356"/>
            <a:chOff x="0" y="0"/>
            <a:chExt cx="518944" cy="15996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18944" cy="159962"/>
            </a:xfrm>
            <a:custGeom>
              <a:avLst/>
              <a:gdLst/>
              <a:ahLst/>
              <a:cxnLst/>
              <a:rect r="r" b="b" t="t" l="l"/>
              <a:pathLst>
                <a:path h="159962" w="518944">
                  <a:moveTo>
                    <a:pt x="79981" y="0"/>
                  </a:moveTo>
                  <a:lnTo>
                    <a:pt x="438963" y="0"/>
                  </a:lnTo>
                  <a:cubicBezTo>
                    <a:pt x="460175" y="0"/>
                    <a:pt x="480519" y="8427"/>
                    <a:pt x="495518" y="23426"/>
                  </a:cubicBezTo>
                  <a:cubicBezTo>
                    <a:pt x="510518" y="38425"/>
                    <a:pt x="518944" y="58769"/>
                    <a:pt x="518944" y="79981"/>
                  </a:cubicBezTo>
                  <a:lnTo>
                    <a:pt x="518944" y="79981"/>
                  </a:lnTo>
                  <a:cubicBezTo>
                    <a:pt x="518944" y="101193"/>
                    <a:pt x="510518" y="121537"/>
                    <a:pt x="495518" y="136536"/>
                  </a:cubicBezTo>
                  <a:cubicBezTo>
                    <a:pt x="480519" y="151535"/>
                    <a:pt x="460175" y="159962"/>
                    <a:pt x="438963" y="159962"/>
                  </a:cubicBezTo>
                  <a:lnTo>
                    <a:pt x="79981" y="159962"/>
                  </a:lnTo>
                  <a:cubicBezTo>
                    <a:pt x="58769" y="159962"/>
                    <a:pt x="38425" y="151535"/>
                    <a:pt x="23426" y="136536"/>
                  </a:cubicBezTo>
                  <a:cubicBezTo>
                    <a:pt x="8427" y="121537"/>
                    <a:pt x="0" y="101193"/>
                    <a:pt x="0" y="79981"/>
                  </a:cubicBezTo>
                  <a:lnTo>
                    <a:pt x="0" y="79981"/>
                  </a:lnTo>
                  <a:cubicBezTo>
                    <a:pt x="0" y="58769"/>
                    <a:pt x="8427" y="38425"/>
                    <a:pt x="23426" y="23426"/>
                  </a:cubicBezTo>
                  <a:cubicBezTo>
                    <a:pt x="38425" y="8427"/>
                    <a:pt x="58769" y="0"/>
                    <a:pt x="79981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18944" cy="198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201745" y="6518706"/>
            <a:ext cx="15640365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Mission</a:t>
            </a: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아래 리스트에서 숫자 2를 찾으시오.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320116" y="8610699"/>
            <a:ext cx="9057533" cy="647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3"/>
              </a:lnSpc>
            </a:pPr>
            <a:r>
              <a:rPr lang="en-US" b="true" sz="3376" spc="-135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먼저 리스트 내 원소를 오름차순으로 정렬해주자.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700" y="2520315"/>
            <a:ext cx="8805446" cy="9525"/>
          </a:xfrm>
          <a:prstGeom prst="line">
            <a:avLst/>
          </a:prstGeom>
          <a:ln cap="flat" w="19050">
            <a:solidFill>
              <a:srgbClr val="37373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896104" y="1366225"/>
            <a:ext cx="5465963" cy="91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7"/>
              </a:lnSpc>
              <a:spcBef>
                <a:spcPct val="0"/>
              </a:spcBef>
            </a:pPr>
            <a:r>
              <a:rPr lang="en-US" sz="5076" spc="-340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이진 탐색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51264"/>
            <a:ext cx="718069" cy="1389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47"/>
              </a:lnSpc>
              <a:spcBef>
                <a:spcPct val="0"/>
              </a:spcBef>
            </a:pPr>
            <a:r>
              <a:rPr lang="en-US" sz="7676" spc="-514">
                <a:solidFill>
                  <a:srgbClr val="2E5743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3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173170" y="3979736"/>
          <a:ext cx="15640365" cy="1019175"/>
        </p:xfrm>
        <a:graphic>
          <a:graphicData uri="http://schemas.openxmlformats.org/drawingml/2006/table">
            <a:tbl>
              <a:tblPr/>
              <a:tblGrid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  <a:gridCol w="1564037"/>
              </a:tblGrid>
              <a:tr h="10191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0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1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2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3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4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5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6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7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8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9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</a:tr>
            </a:tbl>
          </a:graphicData>
        </a:graphic>
      </p:graphicFrame>
      <p:grpSp>
        <p:nvGrpSpPr>
          <p:cNvPr name="Group 7" id="7"/>
          <p:cNvGrpSpPr/>
          <p:nvPr/>
        </p:nvGrpSpPr>
        <p:grpSpPr>
          <a:xfrm rot="0">
            <a:off x="1028700" y="3086630"/>
            <a:ext cx="1970366" cy="607356"/>
            <a:chOff x="0" y="0"/>
            <a:chExt cx="518944" cy="1599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18944" cy="159962"/>
            </a:xfrm>
            <a:custGeom>
              <a:avLst/>
              <a:gdLst/>
              <a:ahLst/>
              <a:cxnLst/>
              <a:rect r="r" b="b" t="t" l="l"/>
              <a:pathLst>
                <a:path h="159962" w="518944">
                  <a:moveTo>
                    <a:pt x="79981" y="0"/>
                  </a:moveTo>
                  <a:lnTo>
                    <a:pt x="438963" y="0"/>
                  </a:lnTo>
                  <a:cubicBezTo>
                    <a:pt x="460175" y="0"/>
                    <a:pt x="480519" y="8427"/>
                    <a:pt x="495518" y="23426"/>
                  </a:cubicBezTo>
                  <a:cubicBezTo>
                    <a:pt x="510518" y="38425"/>
                    <a:pt x="518944" y="58769"/>
                    <a:pt x="518944" y="79981"/>
                  </a:cubicBezTo>
                  <a:lnTo>
                    <a:pt x="518944" y="79981"/>
                  </a:lnTo>
                  <a:cubicBezTo>
                    <a:pt x="518944" y="101193"/>
                    <a:pt x="510518" y="121537"/>
                    <a:pt x="495518" y="136536"/>
                  </a:cubicBezTo>
                  <a:cubicBezTo>
                    <a:pt x="480519" y="151535"/>
                    <a:pt x="460175" y="159962"/>
                    <a:pt x="438963" y="159962"/>
                  </a:cubicBezTo>
                  <a:lnTo>
                    <a:pt x="79981" y="159962"/>
                  </a:lnTo>
                  <a:cubicBezTo>
                    <a:pt x="58769" y="159962"/>
                    <a:pt x="38425" y="151535"/>
                    <a:pt x="23426" y="136536"/>
                  </a:cubicBezTo>
                  <a:cubicBezTo>
                    <a:pt x="8427" y="121537"/>
                    <a:pt x="0" y="101193"/>
                    <a:pt x="0" y="79981"/>
                  </a:cubicBezTo>
                  <a:lnTo>
                    <a:pt x="0" y="79981"/>
                  </a:lnTo>
                  <a:cubicBezTo>
                    <a:pt x="0" y="58769"/>
                    <a:pt x="8427" y="38425"/>
                    <a:pt x="23426" y="23426"/>
                  </a:cubicBezTo>
                  <a:cubicBezTo>
                    <a:pt x="38425" y="8427"/>
                    <a:pt x="58769" y="0"/>
                    <a:pt x="79981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518944" cy="198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01745" y="3037615"/>
            <a:ext cx="15640365" cy="600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3176" spc="-127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Mission</a:t>
            </a:r>
            <a:r>
              <a:rPr lang="en-US" sz="3176" spc="-127" b="true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     아래 리스트에서 숫자 2를 찾으시오.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636135" y="5198936"/>
            <a:ext cx="717396" cy="980022"/>
            <a:chOff x="0" y="0"/>
            <a:chExt cx="927550" cy="126710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27550" cy="1267109"/>
            </a:xfrm>
            <a:custGeom>
              <a:avLst/>
              <a:gdLst/>
              <a:ahLst/>
              <a:cxnLst/>
              <a:rect r="r" b="b" t="t" l="l"/>
              <a:pathLst>
                <a:path h="126710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267109"/>
                  </a:lnTo>
                  <a:lnTo>
                    <a:pt x="724350" y="126710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203200" y="63500"/>
              <a:ext cx="521150" cy="1203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858129" y="5198936"/>
            <a:ext cx="717396" cy="980022"/>
            <a:chOff x="0" y="0"/>
            <a:chExt cx="927550" cy="126710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27550" cy="1267109"/>
            </a:xfrm>
            <a:custGeom>
              <a:avLst/>
              <a:gdLst/>
              <a:ahLst/>
              <a:cxnLst/>
              <a:rect r="r" b="b" t="t" l="l"/>
              <a:pathLst>
                <a:path h="126710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267109"/>
                  </a:lnTo>
                  <a:lnTo>
                    <a:pt x="724350" y="126710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203200" y="63500"/>
              <a:ext cx="521150" cy="1203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77525" y="5198936"/>
            <a:ext cx="717396" cy="980022"/>
            <a:chOff x="0" y="0"/>
            <a:chExt cx="927550" cy="126710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27550" cy="1267109"/>
            </a:xfrm>
            <a:custGeom>
              <a:avLst/>
              <a:gdLst/>
              <a:ahLst/>
              <a:cxnLst/>
              <a:rect r="r" b="b" t="t" l="l"/>
              <a:pathLst>
                <a:path h="1267109" w="927550">
                  <a:moveTo>
                    <a:pt x="463775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1267109"/>
                  </a:lnTo>
                  <a:lnTo>
                    <a:pt x="724350" y="1267109"/>
                  </a:lnTo>
                  <a:lnTo>
                    <a:pt x="724350" y="406400"/>
                  </a:lnTo>
                  <a:lnTo>
                    <a:pt x="927550" y="406400"/>
                  </a:lnTo>
                  <a:lnTo>
                    <a:pt x="463775" y="0"/>
                  </a:ln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203200" y="63500"/>
              <a:ext cx="521150" cy="1203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116020" y="6302783"/>
            <a:ext cx="1827575" cy="62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3"/>
              </a:lnSpc>
            </a:pPr>
            <a:r>
              <a:rPr lang="en-US" b="true" sz="3276" spc="-131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시작점[0]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975316" y="6302783"/>
            <a:ext cx="4483022" cy="1182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3"/>
              </a:lnSpc>
            </a:pPr>
            <a:r>
              <a:rPr lang="en-US" b="true" sz="3276" spc="-131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중간점[4]</a:t>
            </a:r>
          </a:p>
          <a:p>
            <a:pPr algn="ctr">
              <a:lnSpc>
                <a:spcPts val="4283"/>
              </a:lnSpc>
            </a:pPr>
            <a:r>
              <a:rPr lang="en-US" b="true" sz="2676" spc="-107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(소숫점 이하는 버림 처리)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122436" y="6302783"/>
            <a:ext cx="1827575" cy="62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3"/>
              </a:lnSpc>
            </a:pPr>
            <a:r>
              <a:rPr lang="en-US" b="true" sz="3276" spc="-131">
                <a:solidFill>
                  <a:srgbClr val="2E5743"/>
                </a:solidFill>
                <a:latin typeface="Gotham Bold"/>
                <a:ea typeface="Gotham Bold"/>
                <a:cs typeface="Gotham Bold"/>
                <a:sym typeface="Gotham Bold"/>
              </a:rPr>
              <a:t>끝점[9]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707298" y="7827954"/>
            <a:ext cx="16854261" cy="1921269"/>
            <a:chOff x="0" y="0"/>
            <a:chExt cx="4438982" cy="50601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438982" cy="506013"/>
            </a:xfrm>
            <a:custGeom>
              <a:avLst/>
              <a:gdLst/>
              <a:ahLst/>
              <a:cxnLst/>
              <a:rect r="r" b="b" t="t" l="l"/>
              <a:pathLst>
                <a:path h="506013" w="4438982">
                  <a:moveTo>
                    <a:pt x="9187" y="0"/>
                  </a:moveTo>
                  <a:lnTo>
                    <a:pt x="4429795" y="0"/>
                  </a:lnTo>
                  <a:cubicBezTo>
                    <a:pt x="4434869" y="0"/>
                    <a:pt x="4438982" y="4113"/>
                    <a:pt x="4438982" y="9187"/>
                  </a:cubicBezTo>
                  <a:lnTo>
                    <a:pt x="4438982" y="496826"/>
                  </a:lnTo>
                  <a:cubicBezTo>
                    <a:pt x="4438982" y="499263"/>
                    <a:pt x="4438014" y="501600"/>
                    <a:pt x="4436291" y="503323"/>
                  </a:cubicBezTo>
                  <a:cubicBezTo>
                    <a:pt x="4434568" y="505045"/>
                    <a:pt x="4432232" y="506013"/>
                    <a:pt x="4429795" y="506013"/>
                  </a:cubicBezTo>
                  <a:lnTo>
                    <a:pt x="9187" y="506013"/>
                  </a:lnTo>
                  <a:cubicBezTo>
                    <a:pt x="6750" y="506013"/>
                    <a:pt x="4414" y="505045"/>
                    <a:pt x="2691" y="503323"/>
                  </a:cubicBezTo>
                  <a:cubicBezTo>
                    <a:pt x="968" y="501600"/>
                    <a:pt x="0" y="499263"/>
                    <a:pt x="0" y="496826"/>
                  </a:cubicBezTo>
                  <a:lnTo>
                    <a:pt x="0" y="9187"/>
                  </a:lnTo>
                  <a:cubicBezTo>
                    <a:pt x="0" y="6750"/>
                    <a:pt x="968" y="4414"/>
                    <a:pt x="2691" y="2691"/>
                  </a:cubicBezTo>
                  <a:cubicBezTo>
                    <a:pt x="4414" y="968"/>
                    <a:pt x="6750" y="0"/>
                    <a:pt x="9187" y="0"/>
                  </a:cubicBezTo>
                  <a:close/>
                </a:path>
              </a:pathLst>
            </a:custGeom>
            <a:solidFill>
              <a:srgbClr val="2E5743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4438982" cy="544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36321" y="8104179"/>
            <a:ext cx="15528792" cy="1281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3"/>
              </a:lnSpc>
            </a:pPr>
            <a:r>
              <a:rPr lang="en-US" sz="3276" spc="-131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Step 1.  중간점의 데이터 4와 찾으려는 숫자 2를 비교한다. </a:t>
            </a:r>
            <a:r>
              <a:rPr lang="en-US" sz="3276" spc="-131" b="true">
                <a:solidFill>
                  <a:srgbClr val="FFBD59"/>
                </a:solidFill>
                <a:latin typeface="Gotham Bold"/>
                <a:ea typeface="Gotham Bold"/>
                <a:cs typeface="Gotham Bold"/>
                <a:sym typeface="Gotham Bold"/>
              </a:rPr>
              <a:t>중간점의 데이터 4가 더 크므로</a:t>
            </a:r>
          </a:p>
          <a:p>
            <a:pPr algn="l">
              <a:lnSpc>
                <a:spcPts val="5243"/>
              </a:lnSpc>
            </a:pPr>
            <a:r>
              <a:rPr lang="en-US" sz="3276" spc="-131" b="true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              중간점 이후의 값들은 확인할 필요가 없다. </a:t>
            </a:r>
            <a:r>
              <a:rPr lang="en-US" sz="3276" spc="-131" b="true">
                <a:solidFill>
                  <a:srgbClr val="FFBD59"/>
                </a:solidFill>
                <a:latin typeface="Gotham Bold"/>
                <a:ea typeface="Gotham Bold"/>
                <a:cs typeface="Gotham Bold"/>
                <a:sym typeface="Gotham Bold"/>
              </a:rPr>
              <a:t>끝점을 [4]에서 [3]으로 옮긴다.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DAGfq8Uy9IU</dc:identifier>
  <dcterms:modified xsi:type="dcterms:W3CDTF">2011-08-01T06:04:30Z</dcterms:modified>
  <cp:revision>1</cp:revision>
  <dc:title>BABO - 이진탐색 발제</dc:title>
</cp:coreProperties>
</file>

<file path=docProps/thumbnail.jpeg>
</file>